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8" r:id="rId5"/>
    <p:sldId id="266" r:id="rId6"/>
    <p:sldId id="265" r:id="rId7"/>
    <p:sldId id="267" r:id="rId8"/>
    <p:sldId id="268" r:id="rId9"/>
    <p:sldId id="269" r:id="rId10"/>
    <p:sldId id="274" r:id="rId11"/>
    <p:sldId id="271" r:id="rId12"/>
    <p:sldId id="275" r:id="rId13"/>
    <p:sldId id="276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5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8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31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36B52-AB03-499D-8A6A-E2EED4D43282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5813-AF05-4F0F-AAE1-171F5F4ED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5813-AF05-4F0F-AAE1-171F5F4ED4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7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000" y="2502147"/>
            <a:ext cx="6046508" cy="109830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360045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76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5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3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6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6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2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9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3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85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7A98C-5D9E-0844-97CF-6EE0EDF96E9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A408-9ECA-9344-9D4E-8B70C0C1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01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5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esign.asu.edu/research/research-centers/biosignatures-discovery-automation" TargetMode="External"/><Relationship Id="rId2" Type="http://schemas.openxmlformats.org/officeDocument/2006/relationships/hyperlink" Target="mailto:adharan@a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7" y="2164451"/>
            <a:ext cx="6237418" cy="1502666"/>
          </a:xfrm>
        </p:spPr>
        <p:txBody>
          <a:bodyPr>
            <a:noAutofit/>
          </a:bodyPr>
          <a:lstStyle/>
          <a:p>
            <a:r>
              <a:rPr lang="en-US" sz="3600" b="1" kern="900" spc="-150" dirty="0" smtClean="0">
                <a:solidFill>
                  <a:srgbClr val="8D0528"/>
                </a:solidFill>
                <a:latin typeface="Arial"/>
                <a:cs typeface="Arial"/>
              </a:rPr>
              <a:t>Development of Parylene C Microstructures for Biological Applications</a:t>
            </a:r>
            <a:endParaRPr lang="en-US" sz="3600" b="1" kern="900" spc="-150" dirty="0">
              <a:solidFill>
                <a:srgbClr val="8D0528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89" y="3667116"/>
            <a:ext cx="6400800" cy="246130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endParaRPr lang="en-US" sz="2800" dirty="0" smtClean="0">
              <a:solidFill>
                <a:srgbClr val="8D0528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rgbClr val="8D0528"/>
                </a:solidFill>
                <a:latin typeface="Arial"/>
                <a:cs typeface="Arial"/>
              </a:rPr>
              <a:t>Abhishek Dharan, ASU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rgbClr val="8D0528"/>
                </a:solidFill>
                <a:latin typeface="Arial"/>
                <a:cs typeface="Arial"/>
              </a:rPr>
              <a:t>2011-2012 NASA Space Grant Intern</a:t>
            </a:r>
          </a:p>
          <a:p>
            <a:pPr algn="l">
              <a:lnSpc>
                <a:spcPct val="80000"/>
              </a:lnSpc>
            </a:pPr>
            <a:endParaRPr lang="en-US" sz="2400" b="1" dirty="0" smtClean="0">
              <a:solidFill>
                <a:srgbClr val="8D0528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rgbClr val="8D0528"/>
                </a:solidFill>
                <a:latin typeface="Arial"/>
                <a:cs typeface="Arial"/>
              </a:rPr>
              <a:t>Center for Biosignatures Discovery Automation at The </a:t>
            </a:r>
            <a:r>
              <a:rPr lang="en-US" sz="2400" b="1" dirty="0" err="1" smtClean="0">
                <a:solidFill>
                  <a:srgbClr val="8D0528"/>
                </a:solidFill>
                <a:latin typeface="Arial"/>
                <a:cs typeface="Arial"/>
              </a:rPr>
              <a:t>Biodesign</a:t>
            </a:r>
            <a:r>
              <a:rPr lang="en-US" sz="2400" b="1" dirty="0" smtClean="0">
                <a:solidFill>
                  <a:srgbClr val="8D0528"/>
                </a:solidFill>
                <a:latin typeface="Arial"/>
                <a:cs typeface="Arial"/>
              </a:rPr>
              <a:t> Institute at Arizona State University</a:t>
            </a:r>
            <a:endParaRPr lang="en-US" sz="2400" b="1" dirty="0">
              <a:solidFill>
                <a:srgbClr val="8D05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8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Experimental Approach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Paper Study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81350" y="1600200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Thin Film Parylene C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24550" y="1600200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Adhesion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7100" y="3545725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Device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191250" y="3545725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Etching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934450" y="3545725"/>
            <a:ext cx="2266950" cy="1276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Masking Layer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5" idx="3"/>
            <a:endCxn id="8" idx="1"/>
          </p:cNvCxnSpPr>
          <p:nvPr/>
        </p:nvCxnSpPr>
        <p:spPr>
          <a:xfrm>
            <a:off x="2724150" y="223837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5448300" y="2238375"/>
            <a:ext cx="476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2" idx="0"/>
          </p:cNvCxnSpPr>
          <p:nvPr/>
        </p:nvCxnSpPr>
        <p:spPr>
          <a:xfrm>
            <a:off x="7058025" y="2876550"/>
            <a:ext cx="9900" cy="66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  <a:endCxn id="11" idx="3"/>
          </p:cNvCxnSpPr>
          <p:nvPr/>
        </p:nvCxnSpPr>
        <p:spPr>
          <a:xfrm flipH="1">
            <a:off x="5458200" y="4183900"/>
            <a:ext cx="476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  <a:endCxn id="10" idx="3"/>
          </p:cNvCxnSpPr>
          <p:nvPr/>
        </p:nvCxnSpPr>
        <p:spPr>
          <a:xfrm flipH="1">
            <a:off x="2734050" y="4183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Results and Discussion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Parylene C coatings are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uniform</a:t>
            </a: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Parylene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C adhered well to the FS substrate (</a:t>
            </a:r>
            <a:r>
              <a:rPr lang="en-US" dirty="0" err="1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silanization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 utilized)</a:t>
            </a: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Parylene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C resilient to solvents</a:t>
            </a: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Dicing possible with Parylene C</a:t>
            </a: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4620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and Cr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identified as candidates for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PR masking layer testing</a:t>
            </a:r>
            <a:endParaRPr lang="en-US" dirty="0" smtClean="0">
              <a:solidFill>
                <a:srgbClr val="8D0528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More work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needed </a:t>
            </a:r>
            <a:r>
              <a:rPr lang="en-US" dirty="0" smtClean="0">
                <a:solidFill>
                  <a:srgbClr val="8D0528"/>
                </a:solidFill>
                <a:latin typeface="Arial" pitchFamily="34" charset="0"/>
                <a:cs typeface="Arial" pitchFamily="34" charset="0"/>
              </a:rPr>
              <a:t>in order to characterize Parylene C etching.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Results and Discussion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1645034" y="6149533"/>
            <a:ext cx="581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8D0528"/>
                </a:solidFill>
              </a:rPr>
              <a:t>Soda lime wafer </a:t>
            </a:r>
            <a:r>
              <a:rPr lang="en-US" sz="2400" b="1" dirty="0" smtClean="0">
                <a:solidFill>
                  <a:srgbClr val="8D0528"/>
                </a:solidFill>
              </a:rPr>
              <a:t>after </a:t>
            </a:r>
            <a:r>
              <a:rPr lang="en-US" sz="2400" b="1" dirty="0" smtClean="0">
                <a:solidFill>
                  <a:srgbClr val="8D0528"/>
                </a:solidFill>
              </a:rPr>
              <a:t>Chromium developing</a:t>
            </a:r>
            <a:endParaRPr lang="en-US" sz="2400" b="1" dirty="0">
              <a:solidFill>
                <a:srgbClr val="8D0528"/>
              </a:solidFill>
            </a:endParaRPr>
          </a:p>
        </p:txBody>
      </p:sp>
      <p:pic>
        <p:nvPicPr>
          <p:cNvPr id="28" name="Picture 27" descr="C:\Documents and Settings\Mark Holl\Desktop\MLSC\ParC\After Cr Dev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432" y="4823267"/>
            <a:ext cx="1768475" cy="1326266"/>
          </a:xfrm>
          <a:prstGeom prst="rect">
            <a:avLst/>
          </a:prstGeom>
          <a:noFill/>
        </p:spPr>
      </p:pic>
      <p:pic>
        <p:nvPicPr>
          <p:cNvPr id="29" name="Picture 28" descr="C:\Documents and Settings\Mark Holl\Desktop\MLSC\ParC\After Cr Dev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8413" y="4823267"/>
            <a:ext cx="1768475" cy="1326266"/>
          </a:xfrm>
          <a:prstGeom prst="rect">
            <a:avLst/>
          </a:prstGeom>
          <a:noFill/>
        </p:spPr>
      </p:pic>
      <p:pic>
        <p:nvPicPr>
          <p:cNvPr id="34" name="Picture 33" descr="C:\Documents and Settings\Mark Holl\Desktop\MLSC\ParC\After Cr Dev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742" y="4823267"/>
            <a:ext cx="1768475" cy="1326266"/>
          </a:xfrm>
          <a:prstGeom prst="rect">
            <a:avLst/>
          </a:prstGeom>
          <a:noFill/>
        </p:spPr>
      </p:pic>
      <p:pic>
        <p:nvPicPr>
          <p:cNvPr id="35" name="Picture 34" descr="C:\Documents and Settings\Mark Holl\Desktop\MLSC\3x3 lids\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5034" y="1496747"/>
            <a:ext cx="1768475" cy="1326266"/>
          </a:xfrm>
          <a:prstGeom prst="rect">
            <a:avLst/>
          </a:prstGeom>
          <a:noFill/>
        </p:spPr>
      </p:pic>
      <p:pic>
        <p:nvPicPr>
          <p:cNvPr id="36" name="Picture 35" descr="C:\Documents and Settings\Mark Holl\Desktop\MLSC\Double pocket\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8850" y="3003111"/>
            <a:ext cx="1616075" cy="1211974"/>
          </a:xfrm>
          <a:prstGeom prst="rect">
            <a:avLst/>
          </a:prstGeom>
          <a:noFill/>
        </p:spPr>
      </p:pic>
      <p:pic>
        <p:nvPicPr>
          <p:cNvPr id="37" name="Picture 36" descr="C:\Documents and Settings\Mark Holl\Desktop\MLSC\Double pocket\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4925" y="3003111"/>
            <a:ext cx="1616075" cy="121197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805701" y="1924227"/>
            <a:ext cx="1897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D0528"/>
                </a:solidFill>
              </a:rPr>
              <a:t>3x3 WOT Lids</a:t>
            </a:r>
            <a:endParaRPr lang="en-US" sz="2400" b="1" dirty="0">
              <a:solidFill>
                <a:srgbClr val="8D052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3372176"/>
            <a:ext cx="373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D0528"/>
                </a:solidFill>
              </a:rPr>
              <a:t>3x3 double pocket WOT lids</a:t>
            </a:r>
            <a:endParaRPr lang="en-US" sz="2400" b="1" dirty="0">
              <a:solidFill>
                <a:srgbClr val="8D0528"/>
              </a:solidFill>
            </a:endParaRP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187517" y="3603009"/>
            <a:ext cx="441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1"/>
            <a:endCxn id="35" idx="3"/>
          </p:cNvCxnSpPr>
          <p:nvPr/>
        </p:nvCxnSpPr>
        <p:spPr>
          <a:xfrm flipH="1">
            <a:off x="3413509" y="2155060"/>
            <a:ext cx="392192" cy="4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Summary and Conclusions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8D0528"/>
                </a:solidFill>
              </a:rPr>
              <a:t>Single Cell Metabolic Rate Monitoring System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Understand Cellular Heterogeneity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Thousands of microwell arrays</a:t>
            </a:r>
          </a:p>
          <a:p>
            <a:pPr lvl="1"/>
            <a:r>
              <a:rPr lang="en-US" b="1" dirty="0" smtClean="0">
                <a:solidFill>
                  <a:srgbClr val="8D0528"/>
                </a:solidFill>
              </a:rPr>
              <a:t>Sub-micrometer geometry variation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Parylene C microwell Design</a:t>
            </a:r>
          </a:p>
          <a:p>
            <a:pPr lvl="1"/>
            <a:r>
              <a:rPr lang="en-US" b="1" dirty="0" smtClean="0">
                <a:solidFill>
                  <a:srgbClr val="8D0528"/>
                </a:solidFill>
              </a:rPr>
              <a:t>Improves on existing microwell array design</a:t>
            </a:r>
          </a:p>
          <a:p>
            <a:pPr lvl="1"/>
            <a:r>
              <a:rPr lang="en-US" b="1" dirty="0" smtClean="0">
                <a:solidFill>
                  <a:srgbClr val="8D0528"/>
                </a:solidFill>
              </a:rPr>
              <a:t>Potential to greatly enhance single-cell studies</a:t>
            </a:r>
          </a:p>
          <a:p>
            <a:pPr lvl="1"/>
            <a:r>
              <a:rPr lang="en-US" b="1" dirty="0" smtClean="0">
                <a:solidFill>
                  <a:srgbClr val="8D0528"/>
                </a:solidFill>
              </a:rPr>
              <a:t>So far promising…but more work needed</a:t>
            </a:r>
          </a:p>
          <a:p>
            <a:endParaRPr lang="en-US" b="1" dirty="0">
              <a:solidFill>
                <a:srgbClr val="8D052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Acknowledgements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D0528"/>
                </a:solidFill>
              </a:rPr>
              <a:t>Center for Biosignatures Discovery Automation</a:t>
            </a:r>
            <a:endParaRPr lang="en-US" dirty="0">
              <a:solidFill>
                <a:srgbClr val="8D052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D0528"/>
                </a:solidFill>
              </a:rPr>
              <a:t>Dr. </a:t>
            </a:r>
            <a:r>
              <a:rPr lang="en-US" dirty="0" err="1" smtClean="0">
                <a:solidFill>
                  <a:srgbClr val="8D0528"/>
                </a:solidFill>
              </a:rPr>
              <a:t>Haixin</a:t>
            </a:r>
            <a:r>
              <a:rPr lang="en-US" dirty="0" smtClean="0">
                <a:solidFill>
                  <a:srgbClr val="8D0528"/>
                </a:solidFill>
              </a:rPr>
              <a:t> Zhu</a:t>
            </a:r>
          </a:p>
          <a:p>
            <a:r>
              <a:rPr lang="en-US" dirty="0" err="1" smtClean="0">
                <a:solidFill>
                  <a:srgbClr val="8D0528"/>
                </a:solidFill>
              </a:rPr>
              <a:t>Yasar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Arafath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Liaqath</a:t>
            </a:r>
            <a:r>
              <a:rPr lang="en-US" dirty="0" smtClean="0">
                <a:solidFill>
                  <a:srgbClr val="8D0528"/>
                </a:solidFill>
              </a:rPr>
              <a:t> Ahmed Papa</a:t>
            </a:r>
          </a:p>
          <a:p>
            <a:r>
              <a:rPr lang="en-US" dirty="0" smtClean="0">
                <a:solidFill>
                  <a:srgbClr val="8D0528"/>
                </a:solidFill>
              </a:rPr>
              <a:t>Dr. Roger Johnson</a:t>
            </a:r>
          </a:p>
          <a:p>
            <a:r>
              <a:rPr lang="en-US" dirty="0" smtClean="0">
                <a:solidFill>
                  <a:srgbClr val="8D0528"/>
                </a:solidFill>
              </a:rPr>
              <a:t>Dr. Deirdre Meldrum</a:t>
            </a:r>
          </a:p>
          <a:p>
            <a:r>
              <a:rPr lang="en-US" dirty="0" smtClean="0">
                <a:solidFill>
                  <a:srgbClr val="8D0528"/>
                </a:solidFill>
              </a:rPr>
              <a:t>Lisa Alexander</a:t>
            </a:r>
          </a:p>
          <a:p>
            <a:r>
              <a:rPr lang="en-US" dirty="0" err="1" smtClean="0">
                <a:solidFill>
                  <a:srgbClr val="8D0528"/>
                </a:solidFill>
              </a:rPr>
              <a:t>Jakrey</a:t>
            </a:r>
            <a:r>
              <a:rPr lang="en-US" dirty="0" smtClean="0">
                <a:solidFill>
                  <a:srgbClr val="8D0528"/>
                </a:solidFill>
              </a:rPr>
              <a:t> Meyers</a:t>
            </a:r>
          </a:p>
          <a:p>
            <a:r>
              <a:rPr lang="en-US" dirty="0" err="1" smtClean="0">
                <a:solidFill>
                  <a:srgbClr val="8D0528"/>
                </a:solidFill>
              </a:rPr>
              <a:t>Tathagata</a:t>
            </a:r>
            <a:r>
              <a:rPr lang="en-US" dirty="0" smtClean="0">
                <a:solidFill>
                  <a:srgbClr val="8D0528"/>
                </a:solidFill>
              </a:rPr>
              <a:t> Ray</a:t>
            </a:r>
          </a:p>
          <a:p>
            <a:r>
              <a:rPr lang="en-US" dirty="0" err="1" smtClean="0">
                <a:solidFill>
                  <a:srgbClr val="8D0528"/>
                </a:solidFill>
              </a:rPr>
              <a:t>Iniyan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Soundappa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Elango</a:t>
            </a:r>
            <a:endParaRPr lang="en-US" dirty="0" smtClean="0">
              <a:solidFill>
                <a:srgbClr val="8D0528"/>
              </a:solidFill>
            </a:endParaRPr>
          </a:p>
          <a:p>
            <a:r>
              <a:rPr lang="en-US" dirty="0" err="1" smtClean="0">
                <a:solidFill>
                  <a:srgbClr val="8D0528"/>
                </a:solidFill>
              </a:rPr>
              <a:t>Adnan</a:t>
            </a:r>
            <a:r>
              <a:rPr lang="en-US" dirty="0" smtClean="0">
                <a:solidFill>
                  <a:srgbClr val="8D0528"/>
                </a:solidFill>
              </a:rPr>
              <a:t> Mahmud</a:t>
            </a:r>
          </a:p>
          <a:p>
            <a:r>
              <a:rPr lang="en-US" dirty="0" smtClean="0">
                <a:solidFill>
                  <a:srgbClr val="8D0528"/>
                </a:solidFill>
              </a:rPr>
              <a:t>Dr. </a:t>
            </a:r>
            <a:r>
              <a:rPr lang="en-US" dirty="0" err="1" smtClean="0">
                <a:solidFill>
                  <a:srgbClr val="8D0528"/>
                </a:solidFill>
              </a:rPr>
              <a:t>Laimonas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Kelbauskas</a:t>
            </a:r>
            <a:endParaRPr lang="en-US" dirty="0" smtClean="0">
              <a:solidFill>
                <a:srgbClr val="8D0528"/>
              </a:solidFill>
            </a:endParaRPr>
          </a:p>
          <a:p>
            <a:r>
              <a:rPr lang="en-US" dirty="0" smtClean="0">
                <a:solidFill>
                  <a:srgbClr val="8D0528"/>
                </a:solidFill>
              </a:rPr>
              <a:t>Dr. </a:t>
            </a:r>
            <a:r>
              <a:rPr lang="en-US" dirty="0" err="1" smtClean="0">
                <a:solidFill>
                  <a:srgbClr val="8D0528"/>
                </a:solidFill>
              </a:rPr>
              <a:t>Shashanka</a:t>
            </a:r>
            <a:r>
              <a:rPr lang="en-US" dirty="0" smtClean="0">
                <a:solidFill>
                  <a:srgbClr val="8D0528"/>
                </a:solidFill>
              </a:rPr>
              <a:t> </a:t>
            </a:r>
            <a:r>
              <a:rPr lang="en-US" dirty="0" err="1" smtClean="0">
                <a:solidFill>
                  <a:srgbClr val="8D0528"/>
                </a:solidFill>
              </a:rPr>
              <a:t>Ashili</a:t>
            </a:r>
            <a:endParaRPr lang="en-US" dirty="0" smtClean="0">
              <a:solidFill>
                <a:srgbClr val="8D0528"/>
              </a:solidFill>
            </a:endParaRPr>
          </a:p>
          <a:p>
            <a:r>
              <a:rPr lang="en-US" dirty="0" smtClean="0">
                <a:solidFill>
                  <a:srgbClr val="8D0528"/>
                </a:solidFill>
              </a:rPr>
              <a:t>Dr. Jeff </a:t>
            </a:r>
            <a:r>
              <a:rPr lang="en-US" dirty="0" err="1" smtClean="0">
                <a:solidFill>
                  <a:srgbClr val="8D0528"/>
                </a:solidFill>
              </a:rPr>
              <a:t>Houkal</a:t>
            </a:r>
            <a:endParaRPr lang="en-US" dirty="0" smtClean="0">
              <a:solidFill>
                <a:srgbClr val="8D0528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D0528"/>
                </a:solidFill>
              </a:rPr>
              <a:t>External</a:t>
            </a:r>
            <a:endParaRPr lang="en-US" dirty="0">
              <a:solidFill>
                <a:srgbClr val="8D052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D0528"/>
                </a:solidFill>
              </a:rPr>
              <a:t>Center for Solid State Electronics Research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Todd Eller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Carrie </a:t>
            </a:r>
            <a:r>
              <a:rPr lang="en-US" dirty="0" err="1" smtClean="0">
                <a:solidFill>
                  <a:srgbClr val="8D0528"/>
                </a:solidFill>
              </a:rPr>
              <a:t>Sinclaire</a:t>
            </a:r>
            <a:endParaRPr lang="en-US" dirty="0" smtClean="0">
              <a:solidFill>
                <a:srgbClr val="8D0528"/>
              </a:solidFill>
            </a:endParaRP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John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Paul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ASU NASA Space Grant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Dr. Thomas Sharp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Candace Jackson</a:t>
            </a:r>
          </a:p>
          <a:p>
            <a:pPr lvl="1"/>
            <a:r>
              <a:rPr lang="en-US" dirty="0" smtClean="0">
                <a:solidFill>
                  <a:srgbClr val="8D0528"/>
                </a:solidFill>
              </a:rPr>
              <a:t>Stephanie</a:t>
            </a:r>
            <a:endParaRPr lang="en-US" dirty="0">
              <a:solidFill>
                <a:srgbClr val="8D052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Comments or Questions?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8D0528"/>
                </a:solidFill>
              </a:rPr>
              <a:t>Name: Abhishek Dharan, ASU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8D0528"/>
                </a:solidFill>
              </a:rPr>
              <a:t>Email: </a:t>
            </a:r>
            <a:r>
              <a:rPr lang="en-US" b="1" dirty="0" smtClean="0">
                <a:hlinkClick r:id="rId2"/>
              </a:rPr>
              <a:t>adharan@asu.edu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8D0528"/>
                </a:solidFill>
              </a:rPr>
              <a:t>Website: </a:t>
            </a:r>
            <a:r>
              <a:rPr lang="en-US" b="1" dirty="0" smtClean="0">
                <a:hlinkClick r:id="rId3"/>
              </a:rPr>
              <a:t>http://www.biodesign.asu.edu/research/research-centers/biosignatures-discovery-automation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Driving Force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8D0528"/>
                </a:solidFill>
              </a:rPr>
              <a:t>Healthcare</a:t>
            </a:r>
            <a:endParaRPr lang="en-US" u="sng" dirty="0">
              <a:solidFill>
                <a:srgbClr val="8D052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8D0528"/>
                </a:solidFill>
              </a:rPr>
              <a:t>Yesterday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Treating Masses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One approach fits all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Large Scale = Economical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Tomorrow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Individual Care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Personalized Medicine</a:t>
            </a:r>
          </a:p>
          <a:p>
            <a:pPr lvl="2"/>
            <a:r>
              <a:rPr lang="en-US" sz="2400" dirty="0" smtClean="0">
                <a:solidFill>
                  <a:srgbClr val="8D0528"/>
                </a:solidFill>
              </a:rPr>
              <a:t>Fit to specific genome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Individualized Care=Efficiency</a:t>
            </a:r>
            <a:endParaRPr lang="en-US" sz="2400" dirty="0">
              <a:solidFill>
                <a:srgbClr val="8D052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8D0528"/>
                </a:solidFill>
              </a:rPr>
              <a:t>Biological Research</a:t>
            </a:r>
            <a:endParaRPr lang="en-US" u="sng" dirty="0">
              <a:solidFill>
                <a:srgbClr val="8D052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8D0528"/>
                </a:solidFill>
              </a:rPr>
              <a:t>Yesterday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Large Cultures of cells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Averages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Fit to biological system models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Tomorrow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Single Cell Analysis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Individual Outlier Data</a:t>
            </a:r>
          </a:p>
          <a:p>
            <a:pPr lvl="1"/>
            <a:r>
              <a:rPr lang="en-US" sz="2400" dirty="0" smtClean="0">
                <a:solidFill>
                  <a:srgbClr val="8D0528"/>
                </a:solidFill>
              </a:rPr>
              <a:t>Fits nuances of biological system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Microwell Design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D0528"/>
                </a:solidFill>
              </a:rPr>
              <a:t>Side view of microwell</a:t>
            </a:r>
            <a:endParaRPr lang="en-US" dirty="0">
              <a:solidFill>
                <a:srgbClr val="8D052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D0528"/>
                </a:solidFill>
              </a:rPr>
              <a:t>Microwell in Action</a:t>
            </a:r>
            <a:endParaRPr lang="en-US" dirty="0">
              <a:solidFill>
                <a:srgbClr val="8D0528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lum bright="-22000" contrast="40000"/>
          </a:blip>
          <a:srcRect/>
          <a:stretch>
            <a:fillRect/>
          </a:stretch>
        </p:blipFill>
        <p:spPr bwMode="auto">
          <a:xfrm>
            <a:off x="457200" y="2688252"/>
            <a:ext cx="4040188" cy="29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47698"/>
            <a:ext cx="4041775" cy="30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Overview</a:t>
            </a:r>
            <a:endParaRPr lang="en-US" b="1" dirty="0">
              <a:solidFill>
                <a:srgbClr val="8D0528"/>
              </a:solidFill>
            </a:endParaRPr>
          </a:p>
        </p:txBody>
      </p:sp>
      <p:pic>
        <p:nvPicPr>
          <p:cNvPr id="4" name="Picture 3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5135" y="1600201"/>
            <a:ext cx="4069885" cy="25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484" y="1600201"/>
            <a:ext cx="1428340" cy="114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0390" y="3123846"/>
            <a:ext cx="978088" cy="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0388" y="1638803"/>
            <a:ext cx="1436412" cy="118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0944" y="3123846"/>
            <a:ext cx="1119352" cy="9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46"/>
          <p:cNvCxnSpPr>
            <a:cxnSpLocks noChangeShapeType="1"/>
          </p:cNvCxnSpPr>
          <p:nvPr/>
        </p:nvCxnSpPr>
        <p:spPr bwMode="auto">
          <a:xfrm>
            <a:off x="5929434" y="2590800"/>
            <a:ext cx="418412" cy="68883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47"/>
          <p:cNvCxnSpPr>
            <a:cxnSpLocks noChangeShapeType="1"/>
          </p:cNvCxnSpPr>
          <p:nvPr/>
        </p:nvCxnSpPr>
        <p:spPr bwMode="auto">
          <a:xfrm flipH="1">
            <a:off x="5428976" y="2650367"/>
            <a:ext cx="248334" cy="71035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54"/>
          <p:cNvCxnSpPr>
            <a:cxnSpLocks noChangeShapeType="1"/>
          </p:cNvCxnSpPr>
          <p:nvPr/>
        </p:nvCxnSpPr>
        <p:spPr bwMode="auto">
          <a:xfrm>
            <a:off x="8160310" y="2650367"/>
            <a:ext cx="209430" cy="68883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55"/>
          <p:cNvCxnSpPr>
            <a:cxnSpLocks noChangeShapeType="1"/>
          </p:cNvCxnSpPr>
          <p:nvPr/>
        </p:nvCxnSpPr>
        <p:spPr bwMode="auto">
          <a:xfrm flipH="1">
            <a:off x="7740620" y="2590800"/>
            <a:ext cx="292159" cy="32244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Box 36"/>
          <p:cNvSpPr txBox="1"/>
          <p:nvPr/>
        </p:nvSpPr>
        <p:spPr>
          <a:xfrm>
            <a:off x="3520682" y="4154210"/>
            <a:ext cx="2888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D0528"/>
                </a:solidFill>
              </a:rPr>
              <a:t>Microwell Systems</a:t>
            </a:r>
            <a:endParaRPr lang="en-US" sz="2800" dirty="0">
              <a:solidFill>
                <a:srgbClr val="8D05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Fabrication Process</a:t>
            </a:r>
            <a:endParaRPr lang="en-US" b="1" dirty="0">
              <a:solidFill>
                <a:srgbClr val="8D0528"/>
              </a:solidFill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0386" y="1600200"/>
            <a:ext cx="53632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The Question?</a:t>
            </a:r>
            <a:endParaRPr lang="en-US" b="1" dirty="0">
              <a:solidFill>
                <a:srgbClr val="8D052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Sealing</a:t>
            </a:r>
          </a:p>
          <a:p>
            <a:pPr lvl="1"/>
            <a:r>
              <a:rPr lang="en-US" b="1" dirty="0" smtClean="0">
                <a:solidFill>
                  <a:srgbClr val="8D0528"/>
                </a:solidFill>
              </a:rPr>
              <a:t>No ion penetration through the wall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Downward Force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Array Density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Processing Time</a:t>
            </a:r>
            <a:endParaRPr lang="en-US" b="1" dirty="0">
              <a:solidFill>
                <a:srgbClr val="8D0528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lum bright="-22000" contrast="40000"/>
          </a:blip>
          <a:srcRect/>
          <a:stretch>
            <a:fillRect/>
          </a:stretch>
        </p:blipFill>
        <p:spPr bwMode="auto">
          <a:xfrm>
            <a:off x="457200" y="2401490"/>
            <a:ext cx="4038600" cy="29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543050" y="4229101"/>
            <a:ext cx="0" cy="1897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19500" y="4229101"/>
            <a:ext cx="0" cy="1897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D0528"/>
                </a:solidFill>
              </a:rPr>
              <a:t>Proposed Design</a:t>
            </a:r>
            <a:endParaRPr lang="en-US" dirty="0">
              <a:solidFill>
                <a:srgbClr val="8D0528"/>
              </a:solidFill>
            </a:endParaRPr>
          </a:p>
        </p:txBody>
      </p:sp>
      <p:pic>
        <p:nvPicPr>
          <p:cNvPr id="4" name="Content Placeholder 3" descr="C:\Users\Dharan\Documents\Dropbox\ASU\LWFONSA\Goldwater\parylene C microwe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816" y="1600200"/>
            <a:ext cx="54623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71525" y="4686300"/>
            <a:ext cx="1543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822" y="2920621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D0528"/>
                </a:solidFill>
              </a:rPr>
              <a:t>pH sensor</a:t>
            </a:r>
            <a:endParaRPr lang="en-US" sz="2400" b="1" dirty="0">
              <a:solidFill>
                <a:srgbClr val="8D05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831" y="3073021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D0528"/>
                </a:solidFill>
              </a:rPr>
              <a:t>O2 sensor</a:t>
            </a:r>
            <a:endParaRPr lang="en-US" sz="2400" b="1" dirty="0">
              <a:solidFill>
                <a:srgbClr val="8D0528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1509066" y="3151454"/>
            <a:ext cx="1425203" cy="5880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6359857" y="3303854"/>
            <a:ext cx="1107974" cy="4356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D0528"/>
                </a:solidFill>
              </a:rPr>
              <a:t>Why Parylene C?</a:t>
            </a:r>
            <a:endParaRPr lang="en-US" dirty="0">
              <a:solidFill>
                <a:srgbClr val="8D0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Biocompatible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Vapor Deposited at </a:t>
            </a:r>
            <a:r>
              <a:rPr lang="en-US" b="1" i="1" dirty="0" smtClean="0">
                <a:solidFill>
                  <a:srgbClr val="8D0528"/>
                </a:solidFill>
              </a:rPr>
              <a:t>room temperature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Highly Conformal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Compressible</a:t>
            </a:r>
          </a:p>
          <a:p>
            <a:r>
              <a:rPr lang="en-US" b="1" dirty="0" smtClean="0">
                <a:solidFill>
                  <a:srgbClr val="8D0528"/>
                </a:solidFill>
              </a:rPr>
              <a:t>Minimizes Gas Diffusion </a:t>
            </a:r>
            <a:r>
              <a:rPr lang="en-US" b="1" dirty="0" smtClean="0">
                <a:solidFill>
                  <a:srgbClr val="8D0528"/>
                </a:solidFill>
              </a:rPr>
              <a:t>Rate</a:t>
            </a:r>
            <a:endParaRPr lang="en-US" b="1" dirty="0" smtClean="0">
              <a:solidFill>
                <a:srgbClr val="8D0528"/>
              </a:solidFill>
            </a:endParaRPr>
          </a:p>
          <a:p>
            <a:r>
              <a:rPr lang="en-US" b="1" dirty="0" smtClean="0">
                <a:solidFill>
                  <a:srgbClr val="8D0528"/>
                </a:solidFill>
              </a:rPr>
              <a:t>Optically Transparent</a:t>
            </a:r>
            <a:endParaRPr lang="en-US" b="1" dirty="0">
              <a:solidFill>
                <a:srgbClr val="8D05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D0528"/>
                </a:solidFill>
              </a:rPr>
              <a:t>Additional Processing</a:t>
            </a:r>
            <a:endParaRPr lang="en-US" b="1" dirty="0">
              <a:solidFill>
                <a:srgbClr val="8D0528"/>
              </a:solidFill>
            </a:endParaRPr>
          </a:p>
        </p:txBody>
      </p:sp>
      <p:pic>
        <p:nvPicPr>
          <p:cNvPr id="4" name="Content Placeholder 3" descr="C:\Users\Dharan\Documents\Dropbox\ASU\LWFONSA\Goldwater\parylene C  photolithograp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906184"/>
            <a:ext cx="6553202" cy="39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357</Words>
  <Application>Microsoft Office PowerPoint</Application>
  <PresentationFormat>On-screen Show (4:3)</PresentationFormat>
  <Paragraphs>113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Development of Parylene C Microstructures for Biological Applications</vt:lpstr>
      <vt:lpstr>Driving Force</vt:lpstr>
      <vt:lpstr>Microwell Design</vt:lpstr>
      <vt:lpstr>Overview</vt:lpstr>
      <vt:lpstr>Fabrication Process</vt:lpstr>
      <vt:lpstr>The Question?</vt:lpstr>
      <vt:lpstr>Proposed Design</vt:lpstr>
      <vt:lpstr>Why Parylene C?</vt:lpstr>
      <vt:lpstr>Additional Processing</vt:lpstr>
      <vt:lpstr>Experimental Approach</vt:lpstr>
      <vt:lpstr>Results and Discussion</vt:lpstr>
      <vt:lpstr>Results and Discussion</vt:lpstr>
      <vt:lpstr>Summary and Conclusions</vt:lpstr>
      <vt:lpstr>Acknowledgements</vt:lpstr>
      <vt:lpstr>Comments or Questions?</vt:lpstr>
    </vt:vector>
  </TitlesOfParts>
  <Company>School of Computing and Informatics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Dharan</cp:lastModifiedBy>
  <cp:revision>27</cp:revision>
  <dcterms:created xsi:type="dcterms:W3CDTF">2011-04-20T01:27:31Z</dcterms:created>
  <dcterms:modified xsi:type="dcterms:W3CDTF">2012-04-12T07:06:02Z</dcterms:modified>
</cp:coreProperties>
</file>